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4">
  <p:sldMasterIdLst>
    <p:sldMasterId id="2147483659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4" r:id="rId18"/>
    <p:sldId id="283" r:id="rId19"/>
    <p:sldId id="265" r:id="rId20"/>
    <p:sldId id="266" r:id="rId21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1DCD"/>
    <a:srgbClr val="2B0ED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64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1866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0DBE4B0-8A99-130E-1361-EC80034D9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098155C-5D06-3E5F-6C69-6952F11CE3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C500333-50A4-A92F-79DD-495105D30C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730503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724024A-3E3B-F940-3B2E-0ED95AB6A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9C38489-99F7-CEFE-FA0B-A97404D279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24690F-A1FC-BF29-CE8F-9F80C355D3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07044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6320377-50A7-5306-B9DF-35BB5DD78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92E2547-D0E1-C29D-3183-382DD1E3E8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F5F5DD3-62CA-0338-EE6B-FD23F902F6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1911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85F8A8F-CB16-44E8-4029-6DFF43B8B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B1FB9E2-CCEA-FB9A-9CB1-3FD32C4518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DB05430-DA8B-B795-A793-EE78D35804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40675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D4C587-ABBB-1AF3-7E51-50B6D565E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B556163-5160-D153-4C3A-491183B02D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90324D7-A60C-8FDA-1E39-1C2D73C738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5727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CC7D370-30D4-7851-C3A7-A674F6F16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FFC4F99-8085-F9AC-273E-2343288826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FD1FF95-7097-0231-DF69-14FF5C2130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272499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BA4FE0E-5BE1-9F98-9281-84CE03DA4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BB3BC14-A72E-4C95-0BBB-F723956636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53ED2D2-5A17-A4B3-A273-9BE956354C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508482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5B2CF50-81B3-6C2F-8DD7-4AF2CF688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BAD0199-1D10-9A01-50FC-87C7BC3CCB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E169E4D-47E8-9F36-B8EE-C092D5671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07873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92B20AE-2C74-48BF-2F5D-376376222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3860F52-DD2B-5557-D2E9-C33FE89B9A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2F61B02-1E1D-900B-F87C-4F50A26939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541731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77035D8-1E42-75CF-8262-A0CDABE54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DE39A8E-A2DD-B43B-6BE8-35A7B9B7AA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1569FDA-4373-C58E-14D4-A5B0074233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4868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5853D7D-2A47-0B61-2EA2-BD068488B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4372C26-9A74-E61F-7000-2E80643B7B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48BC47B-BA92-84C5-CA16-6032DC5E15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39098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8C86077-322A-481F-3189-9E6003DF2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047AECA-4E31-590B-AFC6-C775E603C5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E969B2C-4702-EF63-F989-9BDBFEA41E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3042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82BE8B5-0665-D077-EDB9-A1D7BFEA8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DDBD0E2-F8D6-EE79-5884-75D91069D6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9363081-A115-AEEB-AB2C-3723855B95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7462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6822289-9432-1897-4108-0A274D5F2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B455073-F6E5-9462-5966-4DCD6508EE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4D43887F-993A-484F-57FF-19B80ECB94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2596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98587A1-DC18-FB85-D6C4-CBCFAC3F3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6EE0A9F-7508-EBD9-D243-2BD1D645F7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30B2EF-2999-9AB0-6485-4C8679D206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0387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0C84623-AF39-B7BE-73B8-09DAF140E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B5805CC-17B2-565A-9C5F-9A45B8AC15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B104B40-88A9-CAA7-5A32-20A7379C7D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38357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A42541F-BA2A-C7B3-C76C-BEC78BC06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AEE4910-7279-0E66-B155-C7F4F84417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C07667D-C32A-1ABD-B964-1FB2219550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0362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34DC38C-14DA-6EA7-622E-7CCBDB573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AFA2745-F556-FC39-8F7E-0309068B61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55F0F00-6618-E66D-6331-FA58B7AC38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3913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D8AEEEE-E519-8613-B27D-A2230EEFC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FCB7470-4D0D-9ADF-3C8C-9CC0149887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153A8647-957C-87BC-B13A-C3A9EFF5AE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64506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260909" y="1483875"/>
            <a:ext cx="5666364" cy="1708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39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BEM VINDOS</a:t>
            </a:r>
            <a:endParaRPr sz="60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34038B9-3956-ED9D-AE0B-C95D09469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D8AA1A3F-1EF9-9177-1582-D33FCE46DDF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B0D9BA68-8C64-F8F7-D808-0CD4295E0CAC}"/>
              </a:ext>
            </a:extLst>
          </p:cNvPr>
          <p:cNvSpPr txBox="1"/>
          <p:nvPr/>
        </p:nvSpPr>
        <p:spPr>
          <a:xfrm>
            <a:off x="134754" y="159866"/>
            <a:ext cx="8903367" cy="429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/>
              <a:t>5. Lançamentos de despesas de pessoal e encargos sociais</a:t>
            </a:r>
          </a:p>
          <a:p>
            <a:pPr algn="just"/>
            <a:r>
              <a:rPr lang="pt-BR" sz="2400" u="sng" dirty="0"/>
              <a:t>O seu dever (Gestor)</a:t>
            </a:r>
            <a:r>
              <a:rPr lang="pt-BR" sz="2400" dirty="0"/>
              <a:t>: As despesas de pessoal devem estar previstas na LOA com estimativa de crescimento vegetativo (progressões) e revisão anual. A admissão de pessoal exige autorização na LDO (dotação específica) e estimativa de impacto orçamentário prévia.</a:t>
            </a:r>
          </a:p>
          <a:p>
            <a:pPr algn="just"/>
            <a:endParaRPr lang="pt-BR" sz="500" dirty="0"/>
          </a:p>
          <a:p>
            <a:pPr algn="just"/>
            <a:r>
              <a:rPr lang="pt-BR" sz="2400" u="sng" dirty="0"/>
              <a:t>O olhar do Fiscal (TCE)</a:t>
            </a:r>
            <a:r>
              <a:rPr lang="pt-BR" sz="2400" dirty="0"/>
              <a:t>: O tribunal fiscaliza o limite prudencial da LRF (51,3% para Municípios). A folha de pagamento é cruzada com o SIM-AM. </a:t>
            </a:r>
          </a:p>
          <a:p>
            <a:pPr algn="just"/>
            <a:r>
              <a:rPr lang="pt-BR" sz="2300" dirty="0"/>
              <a:t>A ausência de estudo de impacto na criação de cargos é considerada uma inconformidade na avaliação das contas anuais.</a:t>
            </a:r>
            <a:endParaRPr lang="pt-BR" sz="23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5CA3FE95-BB41-2745-1C94-5E1BBEBE1271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718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EC64E65-5D58-8FD0-16D3-9D876AE04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7834DAF-28ED-B41B-D21D-E8BAE4DCA61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76661D0B-3527-53D2-B59B-57CDFF0403BA}"/>
              </a:ext>
            </a:extLst>
          </p:cNvPr>
          <p:cNvSpPr txBox="1"/>
          <p:nvPr/>
        </p:nvSpPr>
        <p:spPr>
          <a:xfrm>
            <a:off x="134754" y="159866"/>
            <a:ext cx="8903367" cy="4370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200" b="1" dirty="0"/>
              <a:t>6. Monitoramento de aportes para o RPPS (Previdência Própria)</a:t>
            </a:r>
          </a:p>
          <a:p>
            <a:pPr algn="just"/>
            <a:r>
              <a:rPr lang="pt-BR" sz="2400" u="sng" dirty="0"/>
              <a:t>O seu dever (Gestor)</a:t>
            </a:r>
            <a:r>
              <a:rPr lang="pt-BR" sz="2400" dirty="0"/>
              <a:t>: Caso haja déficit atuarial, o Município deve realizar aportes financeiros mensais para cobertura. A lei municipal deve prever prazo para repasse (até o último dia útil do mês seguinte) e juros por atraso.</a:t>
            </a:r>
          </a:p>
          <a:p>
            <a:pPr algn="just"/>
            <a:endParaRPr lang="pt-BR" sz="1000" dirty="0"/>
          </a:p>
          <a:p>
            <a:pPr algn="just"/>
            <a:r>
              <a:rPr lang="pt-BR" sz="2400" u="sng" dirty="0"/>
              <a:t>O olhar do Fiscal (TCE)</a:t>
            </a:r>
            <a:r>
              <a:rPr lang="pt-BR" sz="2400" dirty="0"/>
              <a:t>: O ProGov exige que o RPPS verifique regularmente o repasse das contribuições patronais e dos aportes. </a:t>
            </a:r>
          </a:p>
          <a:p>
            <a:pPr algn="just"/>
            <a:r>
              <a:rPr lang="pt-BR" sz="2400" dirty="0"/>
              <a:t>A falta de repasse ou o atraso geram restrições na certificação do cumprimento das metas atuariais.</a:t>
            </a:r>
          </a:p>
          <a:p>
            <a:pPr algn="just"/>
            <a:r>
              <a:rPr lang="pt-BR" sz="2400" dirty="0"/>
              <a:t> 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49182B8A-1E35-2E45-2948-17A3E19F73CD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022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48259DD-84DE-6BCB-6E0D-D88CFD7F6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035B355-FC5E-A7A6-9DC7-7744ABFA1B7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2125AAEB-FFC5-91B5-FD2A-C9764E05ED6E}"/>
              </a:ext>
            </a:extLst>
          </p:cNvPr>
          <p:cNvSpPr txBox="1"/>
          <p:nvPr/>
        </p:nvSpPr>
        <p:spPr>
          <a:xfrm>
            <a:off x="134754" y="159866"/>
            <a:ext cx="8903367" cy="4016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300" b="1" dirty="0"/>
              <a:t>7. Gestão de precatórios e sentenças judiciais (Riscos Fiscais)</a:t>
            </a:r>
          </a:p>
          <a:p>
            <a:pPr algn="just"/>
            <a:r>
              <a:rPr lang="pt-BR" sz="2400" u="sng" dirty="0"/>
              <a:t>O seu dever (Gestor)</a:t>
            </a:r>
            <a:r>
              <a:rPr lang="pt-BR" sz="2400" dirty="0"/>
              <a:t>: A Procuradoria deve classificar os riscos de perda judicial (provável, possível, remoto). O município deve reconhecer contabilmente as provisões nos balanços e divulgar a dívida de precatórios no Portal da Transparência.</a:t>
            </a:r>
          </a:p>
          <a:p>
            <a:pPr algn="just"/>
            <a:endParaRPr lang="pt-BR" sz="1000" dirty="0"/>
          </a:p>
          <a:p>
            <a:pPr algn="just"/>
            <a:r>
              <a:rPr lang="pt-BR" sz="2400" u="sng" dirty="0"/>
              <a:t>O olhar do Fiscal (TCE)</a:t>
            </a:r>
            <a:r>
              <a:rPr lang="pt-BR" sz="2400" dirty="0"/>
              <a:t>: O tribunal exige que haja fluxo de informação entre Procuradoria e Contabilidade. </a:t>
            </a:r>
          </a:p>
          <a:p>
            <a:pPr algn="just"/>
            <a:r>
              <a:rPr lang="pt-BR" sz="2400" dirty="0"/>
              <a:t>Se a provisão contábil não reflete o déficit apontado no cálculo atuarial (no caso do RPPS) ou as ações judiciais, a conta é apontada como inconsistente.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7E5EB1D-F519-0864-5695-ED2A42339EC0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988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7994646-717E-56C8-E02E-899EB7702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08E1617-5C33-A882-EF3D-364A1ABC5EA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3360CA3E-4398-EAE3-53F5-89A2A03D544E}"/>
              </a:ext>
            </a:extLst>
          </p:cNvPr>
          <p:cNvSpPr txBox="1"/>
          <p:nvPr/>
        </p:nvSpPr>
        <p:spPr>
          <a:xfrm>
            <a:off x="134754" y="159866"/>
            <a:ext cx="8903367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/>
              <a:t>8. Conciliação bancária e saldos de contas correntes</a:t>
            </a:r>
          </a:p>
          <a:p>
            <a:pPr algn="just"/>
            <a:r>
              <a:rPr lang="pt-BR" sz="2400" u="sng" dirty="0"/>
              <a:t>O seu dever (Gestor)</a:t>
            </a:r>
            <a:r>
              <a:rPr lang="pt-BR" sz="2400" dirty="0"/>
              <a:t>: Comparar sistematicamente os saldos bancários com os registros contábeis (extrato x razão). Toda diferença deve ser identificada (movimentação não compensadas, taxas, etc.) e ajustada para que o Balanço Patrimonial reflita a realidade do caixa.</a:t>
            </a:r>
          </a:p>
          <a:p>
            <a:pPr algn="just"/>
            <a:endParaRPr lang="pt-BR" sz="600" dirty="0"/>
          </a:p>
          <a:p>
            <a:pPr algn="just"/>
            <a:r>
              <a:rPr lang="pt-BR" sz="2400" u="sng" dirty="0"/>
              <a:t>O olhar do Fiscal (TCE)</a:t>
            </a:r>
            <a:r>
              <a:rPr lang="pt-BR" sz="2400" dirty="0"/>
              <a:t>: A falta de conciliação gera "saldo contábil divergente" na análise das contas. O Tribunal cruza os dados bancários do sistema com o Ativo Financeiro declarado;</a:t>
            </a:r>
          </a:p>
          <a:p>
            <a:pPr algn="just"/>
            <a:r>
              <a:rPr lang="pt-BR" sz="2200" dirty="0"/>
              <a:t>As divergências indicam má gestão dos recursos e são automaticamente sinalizadas pelo sistema.</a:t>
            </a:r>
            <a:endParaRPr lang="pt-BR" sz="22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660D04C3-F5F0-28E1-C02E-6624383F86C4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961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5090DA5-ECA8-B9B2-61EE-183E14F80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EEC9CC4-FDF9-54D5-51A7-0681EA79E81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F999B79B-3E4F-AE80-56F9-63C5DA3A3737}"/>
              </a:ext>
            </a:extLst>
          </p:cNvPr>
          <p:cNvSpPr txBox="1"/>
          <p:nvPr/>
        </p:nvSpPr>
        <p:spPr>
          <a:xfrm>
            <a:off x="134754" y="159866"/>
            <a:ext cx="8903367" cy="4339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1900" b="1" dirty="0"/>
              <a:t>9. Validação de dados de execução via Portal da Transparência do TCE-PR</a:t>
            </a:r>
          </a:p>
          <a:p>
            <a:pPr algn="just"/>
            <a:r>
              <a:rPr lang="pt-BR" sz="2400" u="sng" dirty="0"/>
              <a:t>O seu dever (Gestor)</a:t>
            </a:r>
            <a:r>
              <a:rPr lang="pt-BR" sz="2400" dirty="0"/>
              <a:t>: Garantir que os dados de empenho, liquidação e pagamento estejam corretos no sistema interno antes de serem transmitidos ao TCE. A transparência ativa exige dados em formato aberto (CSV/XML) e atualizados nos prazos definidos nas normas.</a:t>
            </a:r>
          </a:p>
          <a:p>
            <a:pPr algn="just"/>
            <a:endParaRPr lang="pt-BR" sz="500" dirty="0"/>
          </a:p>
          <a:p>
            <a:pPr algn="just"/>
            <a:r>
              <a:rPr lang="pt-BR" sz="2000" u="sng" dirty="0"/>
              <a:t>O olhar do Fiscal (TCE)</a:t>
            </a:r>
            <a:r>
              <a:rPr lang="pt-BR" sz="2000" dirty="0"/>
              <a:t>: O TCE-PR realiza a "consistência de dados" cruzando as informações do município com regras definidas (Nota Técnica NT 40). </a:t>
            </a:r>
          </a:p>
          <a:p>
            <a:pPr algn="just"/>
            <a:r>
              <a:rPr lang="pt-BR" sz="2000" dirty="0"/>
              <a:t>Divergências encontradas no Portal (</a:t>
            </a:r>
            <a:r>
              <a:rPr lang="pt-BR" sz="2000" dirty="0" err="1"/>
              <a:t>ex</a:t>
            </a:r>
            <a:r>
              <a:rPr lang="pt-BR" sz="2000" dirty="0"/>
              <a:t>: saldo orçamentário negativo não justificado) resultam na reavaliação da nota do Progov e em alertas para o controle interno.</a:t>
            </a:r>
            <a:endParaRPr lang="pt-BR" sz="20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403A0CF1-0919-6C50-E38F-FFBCCD9A369E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291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1B54F33-1387-D472-2209-0BDB7A8CC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42CB15C-991B-67A4-02E4-336B2DAE79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114A7764-2AAC-5D9F-B351-CC68A0C026EC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61A7E81-53F8-271E-9F6D-59EAADE07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013567"/>
              </p:ext>
            </p:extLst>
          </p:nvPr>
        </p:nvGraphicFramePr>
        <p:xfrm>
          <a:off x="317634" y="177559"/>
          <a:ext cx="7883090" cy="3742841"/>
        </p:xfrm>
        <a:graphic>
          <a:graphicData uri="http://schemas.openxmlformats.org/drawingml/2006/table">
            <a:tbl>
              <a:tblPr firstRow="1" firstCol="1" bandRow="1">
                <a:effectLst>
                  <a:reflection blurRad="6350" stA="50000" endA="300" endPos="55000" dir="5400000" sy="-100000" algn="bl" rotWithShape="0"/>
                </a:effectLst>
                <a:tableStyleId>{5C22544A-7EE6-4342-B048-85BDC9FD1C3A}</a:tableStyleId>
              </a:tblPr>
              <a:tblGrid>
                <a:gridCol w="2454442">
                  <a:extLst>
                    <a:ext uri="{9D8B030D-6E8A-4147-A177-3AD203B41FA5}">
                      <a16:colId xmlns:a16="http://schemas.microsoft.com/office/drawing/2014/main" val="270032079"/>
                    </a:ext>
                  </a:extLst>
                </a:gridCol>
                <a:gridCol w="5428648">
                  <a:extLst>
                    <a:ext uri="{9D8B030D-6E8A-4147-A177-3AD203B41FA5}">
                      <a16:colId xmlns:a16="http://schemas.microsoft.com/office/drawing/2014/main" val="787063324"/>
                    </a:ext>
                  </a:extLst>
                </a:gridCol>
              </a:tblGrid>
              <a:tr h="2504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Dispositivo Legal (Lei/Artigo)</a:t>
                      </a:r>
                      <a:endParaRPr lang="pt-BR" sz="1200" kern="1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7220" marT="42012" marB="42012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kern="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Assunto</a:t>
                      </a:r>
                      <a:endParaRPr lang="pt-BR" sz="1200" kern="1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220" marR="67220" marT="42012" marB="42012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492021"/>
                  </a:ext>
                </a:extLst>
              </a:tr>
              <a:tr h="394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4.320/64, Art. 64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7220" marT="42012" marB="4201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Pagamento: ordem bancária e conferência de documentos [questionário: 19141]</a:t>
                      </a:r>
                      <a:endParaRPr lang="pt-BR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220" marR="0" marT="42012" marB="4201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831687"/>
                  </a:ext>
                </a:extLst>
              </a:tr>
              <a:tr h="394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14.133/2021, Art. 141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7220" marT="42012" marB="4201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Gestão da ordem cronológica de pagamentos e exceções [questionário: 19147]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220" marR="0" marT="42012" marB="4201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889043"/>
                  </a:ext>
                </a:extLst>
              </a:tr>
              <a:tr h="394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14.133/2021, Art. 12, VII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7220" marT="42012" marB="4201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Elaboração do Plano de Contratações Anual (PCA) [questionário: 19109]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220" marR="0" marT="42012" marB="4201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917869"/>
                  </a:ext>
                </a:extLst>
              </a:tr>
              <a:tr h="394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LC 101/00 (LRF), Art. 42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7220" marT="42012" marB="4201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Vedação de inscrição em Restos a Pagar sem disponibilidade de caixa (tema 3)</a:t>
                      </a:r>
                      <a:endParaRPr lang="pt-BR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220" marR="0" marT="42012" marB="4201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314797"/>
                  </a:ext>
                </a:extLst>
              </a:tr>
              <a:tr h="227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LC 101/00, Art. 19 e 20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7220" marT="42012" marB="4201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Limites e limites prudenciais com gastos de pessoal (tema 5)</a:t>
                      </a:r>
                      <a:endParaRPr lang="pt-BR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220" marR="0" marT="42012" marB="4201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391067"/>
                  </a:ext>
                </a:extLst>
              </a:tr>
              <a:tr h="394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Portaria MTP nº 1.467/2022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7220" marT="42012" marB="4201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Estabelece regras para planos de amortização de déficit atuarial (tema 6)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220" marR="0" marT="42012" marB="4201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974337"/>
                  </a:ext>
                </a:extLst>
              </a:tr>
              <a:tr h="394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Resolução CNJ nº 547/2024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7220" marT="42012" marB="4201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Permite parcelamento e notificação extrajudicial da dívida ativa [questionário: 19283, 19284]</a:t>
                      </a:r>
                      <a:endParaRPr lang="pt-BR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220" marR="0" marT="42012" marB="4201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338450"/>
                  </a:ext>
                </a:extLst>
              </a:tr>
              <a:tr h="394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12.527/2011 (LAI)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7220" marT="42012" marB="4201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Regulamentação do SIC, prazos e transparência ativa (tema 9) [questionário: 18575 a 18583]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220" marR="0" marT="42012" marB="4201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923833"/>
                  </a:ext>
                </a:extLst>
              </a:tr>
              <a:tr h="394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NBC TSP 03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7220" marT="42012" marB="4201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Registro de provisões e riscos fiscais (Precatórios) [questionário: 19180]</a:t>
                      </a:r>
                      <a:endParaRPr lang="pt-BR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220" marR="0" marT="42012" marB="4201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962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016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9081F74-94FC-CEAE-505A-F1F752BEC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268EFF4-1170-C6FA-1F1E-08BAAE11580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A7AFAAC-C500-2876-533C-F7A6A605C3B1}"/>
              </a:ext>
            </a:extLst>
          </p:cNvPr>
          <p:cNvSpPr txBox="1"/>
          <p:nvPr/>
        </p:nvSpPr>
        <p:spPr>
          <a:xfrm>
            <a:off x="134754" y="159866"/>
            <a:ext cx="8903367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rgbClr val="2B0EDC"/>
                </a:solidFill>
              </a:rPr>
              <a:t>Questão 1</a:t>
            </a:r>
          </a:p>
          <a:p>
            <a:pPr algn="just"/>
            <a:r>
              <a:rPr lang="pt-BR" sz="2400" dirty="0">
                <a:solidFill>
                  <a:srgbClr val="2B0EDC"/>
                </a:solidFill>
              </a:rPr>
              <a:t>Sobre os estágios da despesa pública apresentados, a alternativa correta é:</a:t>
            </a:r>
          </a:p>
          <a:p>
            <a:pPr algn="just"/>
            <a:r>
              <a:rPr lang="pt-BR" sz="2400" dirty="0">
                <a:solidFill>
                  <a:srgbClr val="2B0EDC"/>
                </a:solidFill>
              </a:rPr>
              <a:t>A) A liquidação ocorre antes do empenho e serve para autorizar a dotação orçamentária.</a:t>
            </a:r>
          </a:p>
          <a:p>
            <a:pPr algn="just"/>
            <a:r>
              <a:rPr lang="pt-BR" sz="2400" dirty="0">
                <a:solidFill>
                  <a:srgbClr val="2B0EDC"/>
                </a:solidFill>
              </a:rPr>
              <a:t>B) O empenho representa a reserva orçamentária, a liquidação comprova a execução com documentos fiscais e o pagamento ocorre por ordem bancária.</a:t>
            </a:r>
          </a:p>
          <a:p>
            <a:pPr algn="just"/>
            <a:r>
              <a:rPr lang="pt-BR" sz="2400" dirty="0">
                <a:solidFill>
                  <a:srgbClr val="2B0EDC"/>
                </a:solidFill>
              </a:rPr>
              <a:t>C) O pagamento pode ocorrer sem liquidação, desde que exista autorização verbal do gestor.</a:t>
            </a:r>
            <a:endParaRPr lang="pt-BR" sz="2300" dirty="0">
              <a:solidFill>
                <a:srgbClr val="2B0EDC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D96C96F7-BE76-A992-101A-396C2FBF66B4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404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6E58218-A97A-E664-251A-4CE0320B7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49DB8FB-0F1D-C732-D21F-F869F9F5929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7B96C1E1-46F8-9AE2-42A8-1508C262AA8D}"/>
              </a:ext>
            </a:extLst>
          </p:cNvPr>
          <p:cNvSpPr txBox="1"/>
          <p:nvPr/>
        </p:nvSpPr>
        <p:spPr>
          <a:xfrm>
            <a:off x="134754" y="159866"/>
            <a:ext cx="8903367" cy="3862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rgbClr val="321DCD"/>
                </a:solidFill>
              </a:rPr>
              <a:t>Questão 2</a:t>
            </a:r>
          </a:p>
          <a:p>
            <a:pPr algn="just"/>
            <a:r>
              <a:rPr lang="pt-BR" sz="2400" dirty="0">
                <a:solidFill>
                  <a:srgbClr val="321DCD"/>
                </a:solidFill>
              </a:rPr>
              <a:t>Segundo a aula, em relação aos Restos a Pagar (RAP), é correto afirmar que:</a:t>
            </a:r>
          </a:p>
          <a:p>
            <a:pPr algn="just"/>
            <a:r>
              <a:rPr lang="pt-BR" sz="2400" dirty="0">
                <a:solidFill>
                  <a:srgbClr val="321DCD"/>
                </a:solidFill>
              </a:rPr>
              <a:t>A) É permitido inscrever RAP mesmo sem disponibilidade de caixa, desde que autorizado pelo prefeito.</a:t>
            </a:r>
          </a:p>
          <a:p>
            <a:pPr algn="just"/>
            <a:r>
              <a:rPr lang="pt-BR" sz="2400" dirty="0">
                <a:solidFill>
                  <a:srgbClr val="321DCD"/>
                </a:solidFill>
              </a:rPr>
              <a:t>B) Os RAP devem permanecer inscritos indefinidamente até o pagamento final.</a:t>
            </a:r>
          </a:p>
          <a:p>
            <a:pPr algn="just"/>
            <a:r>
              <a:rPr lang="pt-BR" sz="2400" dirty="0">
                <a:solidFill>
                  <a:srgbClr val="321DCD"/>
                </a:solidFill>
              </a:rPr>
              <a:t>C) O município deve avaliar os RAP anualmente e evitar inscrição sem disponibilidade financeira, conforme a LRF.</a:t>
            </a:r>
          </a:p>
          <a:p>
            <a:pPr algn="just"/>
            <a:endParaRPr lang="pt-BR" sz="2300" dirty="0">
              <a:solidFill>
                <a:srgbClr val="2B0EDC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46063607-5BB2-96D9-E3A0-F268198E365F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016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4C060FB-481B-F7AC-5840-1DE8DD211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AC9A7E6-A996-C66C-4845-4152B92DC66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FCA60872-90C9-3EAA-CA40-FCCCDB4E3FEF}"/>
              </a:ext>
            </a:extLst>
          </p:cNvPr>
          <p:cNvSpPr txBox="1"/>
          <p:nvPr/>
        </p:nvSpPr>
        <p:spPr>
          <a:xfrm>
            <a:off x="134754" y="159866"/>
            <a:ext cx="8903367" cy="4462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1700" b="1" dirty="0"/>
              <a:t>Referência</a:t>
            </a:r>
          </a:p>
          <a:p>
            <a:pPr algn="just"/>
            <a:r>
              <a:rPr lang="pt-BR" sz="1700" i="1" dirty="0"/>
              <a:t>Manual de Contabilidade Aplicada ao Setor Público (MCASP)</a:t>
            </a:r>
            <a:r>
              <a:rPr lang="pt-BR" sz="1700" dirty="0"/>
              <a:t>. Brasília: Secretaria do Tesouro Nacional (STN), 2020.</a:t>
            </a:r>
          </a:p>
          <a:p>
            <a:pPr algn="just"/>
            <a:r>
              <a:rPr lang="pt-BR" sz="1700" b="1" dirty="0"/>
              <a:t>BRASIL.</a:t>
            </a:r>
            <a:r>
              <a:rPr lang="pt-BR" sz="1700" dirty="0"/>
              <a:t> </a:t>
            </a:r>
            <a:r>
              <a:rPr lang="pt-BR" sz="1700" i="1" dirty="0"/>
              <a:t>Lei nº 4.320, de 17 de março de 1964</a:t>
            </a:r>
            <a:r>
              <a:rPr lang="pt-BR" sz="1700" dirty="0"/>
              <a:t>. Estatui Normas Gerais de Direito Financeiro para elaboração e controle dos orçamentos e balanços da União, Estados, Municípios e Distrito Federal.</a:t>
            </a:r>
          </a:p>
          <a:p>
            <a:pPr algn="just"/>
            <a:r>
              <a:rPr lang="pt-BR" sz="1700" b="1" dirty="0"/>
              <a:t>BRASIL.</a:t>
            </a:r>
            <a:r>
              <a:rPr lang="pt-BR" sz="1700" dirty="0"/>
              <a:t> </a:t>
            </a:r>
            <a:r>
              <a:rPr lang="pt-BR" sz="1700" i="1" dirty="0"/>
              <a:t>Lei Complementar nº 101, de 4 de maio de 2000</a:t>
            </a:r>
            <a:r>
              <a:rPr lang="pt-BR" sz="1700" dirty="0"/>
              <a:t>. Estabelece normas de finanças públicas voltadas para a responsabilidade na gestão fiscal. </a:t>
            </a:r>
          </a:p>
          <a:p>
            <a:pPr algn="just"/>
            <a:r>
              <a:rPr lang="pt-BR" sz="1700" b="1" dirty="0"/>
              <a:t>TRIBUNAL DE CONTAS DO ESTADO DO PARANÁ (TCE-PR).</a:t>
            </a:r>
            <a:r>
              <a:rPr lang="pt-BR" sz="1700" dirty="0"/>
              <a:t> Nota Técnica nº 40/2026 - Estabelece os Roteiros de Consistência de Dados (</a:t>
            </a:r>
            <a:r>
              <a:rPr lang="pt-BR" sz="1700" dirty="0" err="1"/>
              <a:t>RCDs</a:t>
            </a:r>
            <a:r>
              <a:rPr lang="pt-BR" sz="1700" dirty="0"/>
              <a:t>).</a:t>
            </a:r>
          </a:p>
          <a:p>
            <a:pPr algn="just"/>
            <a:r>
              <a:rPr lang="pt-BR" sz="1700" b="1" dirty="0"/>
              <a:t>TRIBUNAL DE CONTAS DO ESTADO DO PARANÁ (TCE-PR).</a:t>
            </a:r>
            <a:r>
              <a:rPr lang="pt-BR" sz="1700" dirty="0"/>
              <a:t> Instrução Normativa nº 172/2022 - Dispõe sobre a avaliação da atuação governamental (ProGov).</a:t>
            </a:r>
          </a:p>
          <a:p>
            <a:pPr algn="just"/>
            <a:r>
              <a:rPr lang="pt-BR" sz="1700" b="1" dirty="0"/>
              <a:t>TRIBUNAL DE CONTAS DO ESTADO DO PARANÁ (TCE-PR).</a:t>
            </a:r>
            <a:r>
              <a:rPr lang="pt-BR" sz="1700" dirty="0"/>
              <a:t> </a:t>
            </a:r>
            <a:r>
              <a:rPr lang="pt-BR" sz="1700" i="1" dirty="0"/>
              <a:t>Questionários do Programa ProGov (Áreas: Administração Financeira, RPPS e Transparência)</a:t>
            </a:r>
            <a:r>
              <a:rPr lang="pt-BR" sz="1700" dirty="0"/>
              <a:t>. Anexos ao Processo de Prestação de Contas Anual (PCA).</a:t>
            </a:r>
          </a:p>
          <a:p>
            <a:pPr algn="just"/>
            <a:endParaRPr lang="pt-BR" sz="23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1F6CF6B4-0993-B471-BB94-4B773265E4F7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694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B209EA1-95D7-9553-0BB9-FBC53C6B3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EFE27B47-89DE-854F-DA32-E50E99D5D99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A28E252E-DAF0-B3E8-91B1-26D7C36D679E}"/>
              </a:ext>
            </a:extLst>
          </p:cNvPr>
          <p:cNvSpPr txBox="1"/>
          <p:nvPr/>
        </p:nvSpPr>
        <p:spPr>
          <a:xfrm>
            <a:off x="873675" y="1828801"/>
            <a:ext cx="5887344" cy="13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i="0" dirty="0">
              <a:solidFill>
                <a:schemeClr val="bg1"/>
              </a:solidFill>
              <a:effectLst/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 ú v i d a s ?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006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89753842-8492-FB44-109F-005959027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21C13C3F-5DD9-2530-7EE8-AC4F6548F52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8612" y="20573"/>
            <a:ext cx="9242612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B270E534-97A1-52BD-C95A-DB780BCFF97E}"/>
              </a:ext>
            </a:extLst>
          </p:cNvPr>
          <p:cNvSpPr txBox="1"/>
          <p:nvPr/>
        </p:nvSpPr>
        <p:spPr>
          <a:xfrm>
            <a:off x="412283" y="1963906"/>
            <a:ext cx="6901314" cy="1138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30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MONITORAMENTO PROGOV2026</a:t>
            </a:r>
          </a:p>
          <a:p>
            <a:r>
              <a:rPr lang="pt-BR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Passos Práticos!</a:t>
            </a:r>
            <a:endParaRPr lang="pt-BR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71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C43042D8-415A-5082-1E50-D9837AB7E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C0E978E1-32F2-758E-4847-33B3BFCCC95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E80BF35D-B563-479F-77E4-F5F5C7606521}"/>
              </a:ext>
            </a:extLst>
          </p:cNvPr>
          <p:cNvSpPr txBox="1"/>
          <p:nvPr/>
        </p:nvSpPr>
        <p:spPr>
          <a:xfrm>
            <a:off x="544944" y="711200"/>
            <a:ext cx="6613237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>
                <a:solidFill>
                  <a:schemeClr val="bg1"/>
                </a:solidFill>
                <a:highlight>
                  <a:srgbClr val="FF6600"/>
                </a:highlight>
              </a:rPr>
              <a:t>Seja a diferença que transforma a Gestão Pública!</a:t>
            </a:r>
            <a:endParaRPr lang="pt-BR" sz="54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Só Venha!!!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99930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9DFF3A35-57B1-914B-09E1-77B511032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1FA940AD-67EB-996C-059C-B2C55FDC97D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42580DAE-7B06-D74E-F63A-A32B0569D64E}"/>
              </a:ext>
            </a:extLst>
          </p:cNvPr>
          <p:cNvSpPr txBox="1"/>
          <p:nvPr/>
        </p:nvSpPr>
        <p:spPr>
          <a:xfrm>
            <a:off x="596766" y="2116777"/>
            <a:ext cx="6853187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pt-BR" sz="2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Execução da Despesa e Receita Pública</a:t>
            </a:r>
            <a:endParaRPr sz="6600" b="1" dirty="0">
              <a:solidFill>
                <a:srgbClr val="FF6600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3" name="Google Shape;56;p13">
            <a:extLst>
              <a:ext uri="{FF2B5EF4-FFF2-40B4-BE49-F238E27FC236}">
                <a16:creationId xmlns:a16="http://schemas.microsoft.com/office/drawing/2014/main" id="{89F079A6-590D-3CB5-5C78-BCF60390A8B5}"/>
              </a:ext>
            </a:extLst>
          </p:cNvPr>
          <p:cNvSpPr txBox="1"/>
          <p:nvPr/>
        </p:nvSpPr>
        <p:spPr>
          <a:xfrm>
            <a:off x="3182171" y="2670745"/>
            <a:ext cx="5191807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Dia: 13/05/2026  Das 09h às 12h</a:t>
            </a:r>
          </a:p>
        </p:txBody>
      </p:sp>
    </p:spTree>
    <p:extLst>
      <p:ext uri="{BB962C8B-B14F-4D97-AF65-F5344CB8AC3E}">
        <p14:creationId xmlns:p14="http://schemas.microsoft.com/office/powerpoint/2010/main" val="3564269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FD05AE3-E5EC-73D6-597A-DA8133DF6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6436F9FB-42C6-6E41-5395-F3381763A9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1A0CE1A1-027D-A162-CCB3-9EF41002CD47}"/>
              </a:ext>
            </a:extLst>
          </p:cNvPr>
          <p:cNvSpPr txBox="1"/>
          <p:nvPr/>
        </p:nvSpPr>
        <p:spPr>
          <a:xfrm>
            <a:off x="822035" y="508001"/>
            <a:ext cx="6300659" cy="4031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indent="0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 de formação: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 em Gestão Pública e Inovação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 em Contabilidade Gerencial e Empresarial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Administração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Ciências Contábeis</a:t>
            </a:r>
          </a:p>
          <a:p>
            <a:pPr marL="360363" lvl="1" indent="-179388">
              <a:buNone/>
              <a:defRPr/>
            </a:pPr>
            <a:endParaRPr lang="pt-BR" altLang="pt-BR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8" lvl="1" indent="-180975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Atuação:</a:t>
            </a:r>
          </a:p>
          <a:p>
            <a:pPr marL="84138" lvl="1" indent="-180975"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na Unyflex desde 2020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Universitário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Palestrante / Instrutor Técnico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Contador de Gestão Municipal</a:t>
            </a: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r>
              <a:rPr lang="pt-BR" altLang="pt-BR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Nilson Francisco Tognato</a:t>
            </a:r>
            <a:endParaRPr sz="1800" dirty="0">
              <a:solidFill>
                <a:srgbClr val="FF66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843244B-BDD9-9D64-A803-B297A1C292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8160" y="2571750"/>
            <a:ext cx="1468578" cy="146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806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7A5FE6-0F83-A764-C1A5-CDC16B128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F7C552-ED11-7E52-F606-27F9A92FE3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E67E676-14F2-EE73-62C9-B3F8F91268CB}"/>
              </a:ext>
            </a:extLst>
          </p:cNvPr>
          <p:cNvSpPr txBox="1"/>
          <p:nvPr/>
        </p:nvSpPr>
        <p:spPr>
          <a:xfrm>
            <a:off x="134754" y="159866"/>
            <a:ext cx="8903367" cy="3908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Registro de receitas e monitoramento da arrecadação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Empenho, liquidação e pagamento: o fluxo no </a:t>
            </a:r>
            <a:r>
              <a:rPr lang="pt-B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ProGov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Controle de Restos a Pagar e disponibilidades financeiras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 Classificadores orçamentários e desdobramentos de receita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Lançamentos de despesas de pessoal e encargos sociais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 Monitoramento de aportes para o RPPS (Previdência Própria)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 Gestão de precatórios e sentenças judiciais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 Conciliação bancária e saldos de contas correntes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 Validação de dados de execução via Portal da Transparência do TCE-PR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CDF29E4-4943-2934-2BF8-1C278369C386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90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E1BEAA5-889B-ECBC-E70C-53876E58B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C6CE67F-BB68-5525-C74B-D8AB4694EB2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9A813BEE-232E-3EAF-31CE-4FAE9479ADA7}"/>
              </a:ext>
            </a:extLst>
          </p:cNvPr>
          <p:cNvSpPr txBox="1"/>
          <p:nvPr/>
        </p:nvSpPr>
        <p:spPr>
          <a:xfrm>
            <a:off x="134754" y="159866"/>
            <a:ext cx="8903367" cy="412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/>
              <a:t>1. Registro de receitas e monitoramento da arrecadação</a:t>
            </a:r>
          </a:p>
          <a:p>
            <a:pPr algn="just"/>
            <a:r>
              <a:rPr lang="pt-BR" sz="2200" u="sng" dirty="0"/>
              <a:t>O seu dever (Gestor)</a:t>
            </a:r>
            <a:r>
              <a:rPr lang="pt-BR" sz="2200" dirty="0"/>
              <a:t>: As receitas previstas na LOA devem ser estimadas com metodologia ativa (dados do FPM, ICMS, IPTU), não apenas repetindo valores antigos. O setor tributário deve elaborar estudos de arrecadação e o planejamento orçamentário deve utilizar essas projeções atualizadas.</a:t>
            </a:r>
          </a:p>
          <a:p>
            <a:pPr algn="just"/>
            <a:endParaRPr lang="pt-BR" sz="1200" dirty="0"/>
          </a:p>
          <a:p>
            <a:pPr algn="just"/>
            <a:r>
              <a:rPr lang="pt-BR" sz="2200" u="sng" dirty="0"/>
              <a:t>O olhar do Fiscal (TCE)</a:t>
            </a:r>
            <a:r>
              <a:rPr lang="pt-BR" sz="2200" dirty="0"/>
              <a:t>: O tribunal verifica se a previsão de receita foi realista e se o controle interno e os conselhos municipais monitoram a arrecadação. </a:t>
            </a:r>
          </a:p>
          <a:p>
            <a:pPr algn="just"/>
            <a:r>
              <a:rPr lang="pt-BR" sz="2200" dirty="0"/>
              <a:t>A meta é evitar o superavit ou </a:t>
            </a:r>
            <a:r>
              <a:rPr lang="pt-BR" sz="2200" dirty="0" err="1"/>
              <a:t>deficit</a:t>
            </a:r>
            <a:r>
              <a:rPr lang="pt-BR" sz="2200" dirty="0"/>
              <a:t> irreais que comprometam o equilíbrio fiscal.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81EC163-76D3-46FE-414E-F5429FDE8419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400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FD05D3C-5D87-1041-6BF1-B51CA0BFD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A5BFC5D-92BE-2DE4-168E-7AEC741CFF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9A11862-72A8-B812-DA74-D43712B9417F}"/>
              </a:ext>
            </a:extLst>
          </p:cNvPr>
          <p:cNvSpPr txBox="1"/>
          <p:nvPr/>
        </p:nvSpPr>
        <p:spPr>
          <a:xfrm>
            <a:off x="134754" y="159866"/>
            <a:ext cx="8903367" cy="397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/>
              <a:t>2. Empenho, liquidação e pagamento: o fluxo no ProGov</a:t>
            </a:r>
          </a:p>
          <a:p>
            <a:pPr algn="just"/>
            <a:r>
              <a:rPr lang="pt-BR" sz="2400" u="sng" dirty="0"/>
              <a:t>O seu dever (Gestor)</a:t>
            </a:r>
            <a:r>
              <a:rPr lang="pt-BR" sz="2400" dirty="0"/>
              <a:t>: Exigir que o setor financeiro observe os 3 estágios: Empenho (reserva orçamentária), Liquidação (comprovação com documentos fiscais) e Pagamento (ordem bancária). Precisa ter atos normativos que regulem cada uma dessas fases.</a:t>
            </a:r>
          </a:p>
          <a:p>
            <a:pPr algn="just"/>
            <a:endParaRPr lang="pt-BR" sz="600" dirty="0"/>
          </a:p>
          <a:p>
            <a:pPr algn="just"/>
            <a:r>
              <a:rPr lang="pt-BR" sz="2400" u="sng" dirty="0"/>
              <a:t>O olhar do Fiscal (TCE)</a:t>
            </a:r>
            <a:r>
              <a:rPr lang="pt-BR" sz="2400" dirty="0"/>
              <a:t>: O questionário do ProGov pergunta se há fluxogramas e normativos internos. </a:t>
            </a:r>
          </a:p>
          <a:p>
            <a:pPr algn="just"/>
            <a:r>
              <a:rPr lang="pt-BR" sz="2400" dirty="0"/>
              <a:t>A ausência de prévio empenho ou liquidação sem atesto correto é apontado como falha grave na execução orçamentária.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DD6CD7EA-716C-4745-A3B5-DCAF7A13377C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306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25C6095-84B5-B16A-2ED6-EB45E7024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0C38748-52C5-A6A0-B6B5-1A7FD4332DD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F20C664F-1AE5-3945-5214-5E5473DAB984}"/>
              </a:ext>
            </a:extLst>
          </p:cNvPr>
          <p:cNvSpPr txBox="1"/>
          <p:nvPr/>
        </p:nvSpPr>
        <p:spPr>
          <a:xfrm>
            <a:off x="134754" y="159866"/>
            <a:ext cx="8903367" cy="4416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300" b="1" dirty="0"/>
              <a:t>3. Controle de Restos a Pagar e disponibilidades financeiras</a:t>
            </a:r>
          </a:p>
          <a:p>
            <a:pPr algn="just"/>
            <a:r>
              <a:rPr lang="pt-BR" sz="2400" u="sng" dirty="0"/>
              <a:t>O seu dever (Gestor)</a:t>
            </a:r>
            <a:r>
              <a:rPr lang="pt-BR" sz="2400" dirty="0"/>
              <a:t>: As despesas empenhadas e não pagas são inscritas em Restos a Pagar (RAP). É vedado inscrever RAP sem disponibilidade de caixa (Art. 42 da LRF). O município deve avaliar os RAP anualmente para cancelar aqueles prescritos ou sem liquidação futura.</a:t>
            </a:r>
          </a:p>
          <a:p>
            <a:pPr algn="just"/>
            <a:endParaRPr lang="pt-BR" sz="300" dirty="0"/>
          </a:p>
          <a:p>
            <a:pPr algn="just"/>
            <a:r>
              <a:rPr lang="pt-BR" sz="2400" u="sng" dirty="0"/>
              <a:t>O olhar do Fiscal (TCE)</a:t>
            </a:r>
            <a:r>
              <a:rPr lang="pt-BR" sz="2400" dirty="0"/>
              <a:t>: O tribunal exige um normativo municipal disciplinando prazos e responsáveis pela inscrição. Na avaliação, verifica-se se o saldo de RAP não compromete o superavit financeiro, evitando heranças fiscais negativas para a próxima gestão.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047A5A4-D76B-5E21-100F-7FCF4502BFFB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639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BED90349-F640-A443-0EB3-6DA46DF58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683554A-A2C6-EC2B-CAE7-550C50FD676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9274A3C0-9666-12D7-DD32-B1EA580DCE88}"/>
              </a:ext>
            </a:extLst>
          </p:cNvPr>
          <p:cNvSpPr txBox="1"/>
          <p:nvPr/>
        </p:nvSpPr>
        <p:spPr>
          <a:xfrm>
            <a:off x="134754" y="159866"/>
            <a:ext cx="8903367" cy="4247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300" b="1" dirty="0"/>
              <a:t>4. Classificadores orçamentários e desdobramentos de receita</a:t>
            </a:r>
          </a:p>
          <a:p>
            <a:pPr algn="just"/>
            <a:r>
              <a:rPr lang="pt-BR" sz="2400" u="sng" dirty="0"/>
              <a:t>O seu dever (Gestor)</a:t>
            </a:r>
            <a:r>
              <a:rPr lang="pt-BR" sz="2400" dirty="0"/>
              <a:t>: Utilizar corretamente a classificação da receita por natureza (Categoria Econômica, Origem, Rubrica) e da despesa por Função e Programa. Sistemas de informática (AFO) devem separar os recursos livres dos vinculados (Saúde, Educação).</a:t>
            </a:r>
          </a:p>
          <a:p>
            <a:pPr algn="just"/>
            <a:endParaRPr lang="pt-BR" sz="600" dirty="0"/>
          </a:p>
          <a:p>
            <a:pPr algn="just"/>
            <a:r>
              <a:rPr lang="pt-BR" sz="2300" u="sng" dirty="0"/>
              <a:t>O olhar do Fiscal (TCE)</a:t>
            </a:r>
            <a:r>
              <a:rPr lang="pt-BR" sz="2300" dirty="0"/>
              <a:t>: O ProGov exige que o sistema contábil (AFO) permita a contabilização por centro de custo e a segregação das fontes de recursos. </a:t>
            </a:r>
          </a:p>
          <a:p>
            <a:pPr algn="just"/>
            <a:r>
              <a:rPr lang="pt-BR" sz="2300" dirty="0"/>
              <a:t>A falta de rastreabilidade orçamentária é uma das inconsistências mais cobradas pelas auditorias.</a:t>
            </a:r>
            <a:endParaRPr lang="pt-BR" sz="23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372EEBBB-182F-8F11-0A24-654037707773}"/>
              </a:ext>
            </a:extLst>
          </p:cNvPr>
          <p:cNvSpPr txBox="1"/>
          <p:nvPr/>
        </p:nvSpPr>
        <p:spPr>
          <a:xfrm>
            <a:off x="1790299" y="4382352"/>
            <a:ext cx="5804034" cy="58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Execução da Despesa e Receita Pública</a:t>
            </a:r>
            <a:endParaRPr lang="pt-BR" sz="1800" dirty="0">
              <a:solidFill>
                <a:srgbClr val="FF66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89423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2642</TotalTime>
  <Words>1694</Words>
  <Application>Microsoft Office PowerPoint</Application>
  <PresentationFormat>Apresentação na tela (16:9)</PresentationFormat>
  <Paragraphs>131</Paragraphs>
  <Slides>20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Calibri</vt:lpstr>
      <vt:lpstr>Montserrat</vt:lpstr>
      <vt:lpstr>Arial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Nilson</cp:lastModifiedBy>
  <cp:revision>895</cp:revision>
  <dcterms:modified xsi:type="dcterms:W3CDTF">2026-05-12T13:56:30Z</dcterms:modified>
</cp:coreProperties>
</file>